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varScale="1">
        <p:scale>
          <a:sx n="85" d="100"/>
          <a:sy n="85" d="100"/>
        </p:scale>
        <p:origin x="295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17/4/2021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17/4/2021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17/4/2021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17/4/2021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17/4/2021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17/4/2021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17/4/2021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17/4/2021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17/4/2021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17/4/2021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17/4/2021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17/4/2021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313094" y="2144845"/>
            <a:ext cx="4459056" cy="1338828"/>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 με την επωνυμία </a:t>
            </a:r>
            <a:r>
              <a:rPr lang="el-GR" sz="675" dirty="0" smtClean="0">
                <a:solidFill>
                  <a:srgbClr val="002060"/>
                </a:solidFill>
                <a:latin typeface="Verdana" pitchFamily="34" charset="0"/>
                <a:ea typeface="Verdana" pitchFamily="34" charset="0"/>
                <a:cs typeface="Verdana" pitchFamily="34" charset="0"/>
              </a:rPr>
              <a:t>ΠΕΛΑΓΙΔΟΥ ΣΟΦΙΑ που </a:t>
            </a:r>
            <a:r>
              <a:rPr lang="el-GR" sz="675" dirty="0">
                <a:solidFill>
                  <a:srgbClr val="002060"/>
                </a:solidFill>
                <a:latin typeface="Verdana" pitchFamily="34" charset="0"/>
                <a:ea typeface="Verdana" pitchFamily="34" charset="0"/>
                <a:cs typeface="Verdana" pitchFamily="34" charset="0"/>
              </a:rPr>
              <a:t>εδρεύει στην Π</a:t>
            </a:r>
            <a:r>
              <a:rPr lang="el-GR" sz="675" dirty="0" smtClean="0">
                <a:solidFill>
                  <a:srgbClr val="002060"/>
                </a:solidFill>
                <a:latin typeface="Verdana" pitchFamily="34" charset="0"/>
                <a:ea typeface="Verdana" pitchFamily="34" charset="0"/>
                <a:cs typeface="Verdana" pitchFamily="34" charset="0"/>
              </a:rPr>
              <a:t>εριφέρεια Δυτικής Μακεδονίας,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«Ενίσχυση Μικρών και </a:t>
            </a:r>
            <a:r>
              <a:rPr lang="el-GR" sz="675" dirty="0">
                <a:solidFill>
                  <a:srgbClr val="002060"/>
                </a:solidFill>
                <a:latin typeface="Verdana" pitchFamily="34" charset="0"/>
                <a:ea typeface="Verdana" pitchFamily="34" charset="0"/>
                <a:cs typeface="Verdana" pitchFamily="34" charset="0"/>
              </a:rPr>
              <a:t>Π</a:t>
            </a:r>
            <a:r>
              <a:rPr lang="el-GR" sz="675" dirty="0" smtClean="0">
                <a:solidFill>
                  <a:srgbClr val="002060"/>
                </a:solidFill>
                <a:latin typeface="Verdana" pitchFamily="34" charset="0"/>
                <a:ea typeface="Verdana" pitchFamily="34" charset="0"/>
                <a:cs typeface="Verdana" pitchFamily="34" charset="0"/>
              </a:rPr>
              <a:t>ολύ </a:t>
            </a:r>
            <a:r>
              <a:rPr lang="el-GR" sz="675" dirty="0">
                <a:solidFill>
                  <a:srgbClr val="002060"/>
                </a:solidFill>
                <a:latin typeface="Verdana" pitchFamily="34" charset="0"/>
                <a:ea typeface="Verdana" pitchFamily="34" charset="0"/>
                <a:cs typeface="Verdana" pitchFamily="34" charset="0"/>
              </a:rPr>
              <a:t>Μ</a:t>
            </a:r>
            <a:r>
              <a:rPr lang="el-GR" sz="675" dirty="0" smtClean="0">
                <a:solidFill>
                  <a:srgbClr val="002060"/>
                </a:solidFill>
                <a:latin typeface="Verdana" pitchFamily="34" charset="0"/>
                <a:ea typeface="Verdana" pitchFamily="34" charset="0"/>
                <a:cs typeface="Verdana" pitchFamily="34" charset="0"/>
              </a:rPr>
              <a:t>ικρών </a:t>
            </a:r>
            <a:r>
              <a:rPr lang="el-GR" sz="675" dirty="0">
                <a:solidFill>
                  <a:srgbClr val="002060"/>
                </a:solidFill>
                <a:latin typeface="Verdana" pitchFamily="34" charset="0"/>
                <a:ea typeface="Verdana" pitchFamily="34" charset="0"/>
                <a:cs typeface="Verdana" pitchFamily="34" charset="0"/>
              </a:rPr>
              <a:t>Ε</a:t>
            </a:r>
            <a:r>
              <a:rPr lang="el-GR" sz="675" dirty="0" smtClean="0">
                <a:solidFill>
                  <a:srgbClr val="002060"/>
                </a:solidFill>
                <a:latin typeface="Verdana" pitchFamily="34" charset="0"/>
                <a:ea typeface="Verdana" pitchFamily="34" charset="0"/>
                <a:cs typeface="Verdana" pitchFamily="34" charset="0"/>
              </a:rPr>
              <a:t>πιχειρήσεων </a:t>
            </a:r>
            <a:r>
              <a:rPr lang="el-GR" sz="675" dirty="0">
                <a:solidFill>
                  <a:srgbClr val="002060"/>
                </a:solidFill>
                <a:latin typeface="Verdana" pitchFamily="34" charset="0"/>
                <a:ea typeface="Verdana" pitchFamily="34" charset="0"/>
                <a:cs typeface="Verdana" pitchFamily="34" charset="0"/>
              </a:rPr>
              <a:t>που επλήγησαν από </a:t>
            </a:r>
            <a:r>
              <a:rPr lang="el-GR" sz="675" dirty="0" smtClean="0">
                <a:solidFill>
                  <a:srgbClr val="002060"/>
                </a:solidFill>
                <a:latin typeface="Verdana" pitchFamily="34" charset="0"/>
                <a:ea typeface="Verdana" pitchFamily="34" charset="0"/>
                <a:cs typeface="Verdana" pitchFamily="34" charset="0"/>
              </a:rPr>
              <a:t>την πανδημία </a:t>
            </a:r>
            <a:r>
              <a:rPr lang="el-GR" sz="675" dirty="0">
                <a:solidFill>
                  <a:srgbClr val="002060"/>
                </a:solidFill>
                <a:latin typeface="Verdana" pitchFamily="34" charset="0"/>
                <a:ea typeface="Verdana" pitchFamily="34" charset="0"/>
                <a:cs typeface="Verdana" pitchFamily="34" charset="0"/>
              </a:rPr>
              <a:t>Covid-19 </a:t>
            </a:r>
            <a:r>
              <a:rPr lang="el-GR" sz="675" dirty="0" smtClean="0">
                <a:solidFill>
                  <a:srgbClr val="002060"/>
                </a:solidFill>
                <a:latin typeface="Verdana" pitchFamily="34" charset="0"/>
                <a:ea typeface="Verdana" pitchFamily="34" charset="0"/>
                <a:cs typeface="Verdana" pitchFamily="34" charset="0"/>
              </a:rPr>
              <a:t>στην Δυτική Μακεδονία».</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μικρών και πολύ μικρών επιχειρήσεων της Περιφέρειας Δυτικής Μακεδονίας με τη μορφή της μη επιστρεπτέας επιχορήγησης για τη διασφάλιση επαρκής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a:t>
            </a:r>
            <a:r>
              <a:rPr lang="el-GR" sz="675" dirty="0">
                <a:solidFill>
                  <a:srgbClr val="002060"/>
                </a:solidFill>
                <a:latin typeface="Verdana" pitchFamily="34" charset="0"/>
                <a:ea typeface="Verdana" pitchFamily="34" charset="0"/>
                <a:cs typeface="Verdana" pitchFamily="34" charset="0"/>
              </a:rPr>
              <a:t>συνολικός προϋπολογισμός (100% Δημόσια </a:t>
            </a:r>
            <a:r>
              <a:rPr lang="el-GR" sz="675" dirty="0" smtClean="0">
                <a:solidFill>
                  <a:srgbClr val="002060"/>
                </a:solidFill>
                <a:latin typeface="Verdana" pitchFamily="34" charset="0"/>
                <a:ea typeface="Verdana" pitchFamily="34" charset="0"/>
                <a:cs typeface="Verdana" pitchFamily="34" charset="0"/>
              </a:rPr>
              <a:t>Δαπάνη) της </a:t>
            </a:r>
            <a:r>
              <a:rPr lang="el-GR" sz="675" dirty="0">
                <a:solidFill>
                  <a:srgbClr val="002060"/>
                </a:solidFill>
                <a:latin typeface="Verdana" pitchFamily="34" charset="0"/>
                <a:ea typeface="Verdana" pitchFamily="34" charset="0"/>
                <a:cs typeface="Verdana" pitchFamily="34" charset="0"/>
              </a:rPr>
              <a:t>επένδυσης </a:t>
            </a:r>
            <a:r>
              <a:rPr lang="el-GR" sz="675">
                <a:solidFill>
                  <a:srgbClr val="002060"/>
                </a:solidFill>
                <a:latin typeface="Verdana" pitchFamily="34" charset="0"/>
                <a:ea typeface="Verdana" pitchFamily="34" charset="0"/>
                <a:cs typeface="Verdana" pitchFamily="34" charset="0"/>
              </a:rPr>
              <a:t>είναι </a:t>
            </a:r>
            <a:r>
              <a:rPr lang="el-GR" sz="675">
                <a:solidFill>
                  <a:srgbClr val="002060"/>
                </a:solidFill>
                <a:latin typeface="Verdana" pitchFamily="34" charset="0"/>
                <a:ea typeface="Verdana" pitchFamily="34" charset="0"/>
                <a:cs typeface="Verdana" pitchFamily="34" charset="0"/>
              </a:rPr>
              <a:t>13.172,09 </a:t>
            </a:r>
            <a:r>
              <a:rPr lang="el-GR" sz="675" dirty="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και </a:t>
            </a:r>
            <a:r>
              <a:rPr lang="el-GR" sz="675" dirty="0">
                <a:solidFill>
                  <a:srgbClr val="002060"/>
                </a:solidFill>
                <a:latin typeface="Verdana" pitchFamily="34" charset="0"/>
                <a:ea typeface="Verdana" pitchFamily="34" charset="0"/>
                <a:cs typeface="Verdana" pitchFamily="34" charset="0"/>
              </a:rPr>
              <a:t>συγχρηματοδοτείται από </a:t>
            </a:r>
            <a:r>
              <a:rPr lang="el-GR" sz="675" dirty="0" smtClean="0">
                <a:solidFill>
                  <a:srgbClr val="002060"/>
                </a:solidFill>
                <a:latin typeface="Verdana" pitchFamily="34" charset="0"/>
                <a:ea typeface="Verdana" pitchFamily="34" charset="0"/>
                <a:cs typeface="Verdana" pitchFamily="34" charset="0"/>
              </a:rPr>
              <a:t>το Ευρωπαϊκό </a:t>
            </a:r>
            <a:r>
              <a:rPr lang="el-GR" sz="675" dirty="0">
                <a:solidFill>
                  <a:srgbClr val="002060"/>
                </a:solidFill>
                <a:latin typeface="Verdana" pitchFamily="34" charset="0"/>
                <a:ea typeface="Verdana" pitchFamily="34" charset="0"/>
                <a:cs typeface="Verdana" pitchFamily="34" charset="0"/>
              </a:rPr>
              <a:t>Ταμείο Περιφερειακής Ανάπτυξης (ΕΤΠΑ) της Ευρωπαϊκής Ένωσης (ΕΕ</a:t>
            </a:r>
            <a:r>
              <a:rPr lang="el-GR" sz="675" dirty="0" smtClean="0">
                <a:solidFill>
                  <a:srgbClr val="002060"/>
                </a:solidFill>
                <a:latin typeface="Verdana" pitchFamily="34" charset="0"/>
                <a:ea typeface="Verdana" pitchFamily="34" charset="0"/>
                <a:cs typeface="Verdana" pitchFamily="34" charset="0"/>
              </a:rPr>
              <a:t>) και Εθνικούς Πόρους </a:t>
            </a:r>
            <a:r>
              <a:rPr lang="el-GR" sz="675" dirty="0">
                <a:solidFill>
                  <a:srgbClr val="002060"/>
                </a:solidFill>
                <a:latin typeface="Verdana" pitchFamily="34" charset="0"/>
                <a:ea typeface="Verdana" pitchFamily="34" charset="0"/>
                <a:cs typeface="Verdana" pitchFamily="34" charset="0"/>
              </a:rPr>
              <a:t>στο πλαίσιο του Επιχειρησιακού Προγράμματος </a:t>
            </a:r>
            <a:r>
              <a:rPr lang="el-GR" sz="675" dirty="0" smtClean="0">
                <a:solidFill>
                  <a:srgbClr val="002060"/>
                </a:solidFill>
                <a:latin typeface="Verdana" pitchFamily="34" charset="0"/>
                <a:ea typeface="Verdana" pitchFamily="34" charset="0"/>
                <a:cs typeface="Verdana" pitchFamily="34" charset="0"/>
              </a:rPr>
              <a:t>«Δυτική </a:t>
            </a:r>
            <a:r>
              <a:rPr lang="el-GR" sz="675" dirty="0">
                <a:solidFill>
                  <a:srgbClr val="002060"/>
                </a:solidFill>
                <a:latin typeface="Verdana" pitchFamily="34" charset="0"/>
                <a:ea typeface="Verdana" pitchFamily="34" charset="0"/>
                <a:cs typeface="Verdana" pitchFamily="34" charset="0"/>
              </a:rPr>
              <a:t>Μακεδονία» 2014-2020.</a:t>
            </a:r>
          </a:p>
        </p:txBody>
      </p:sp>
      <p:sp>
        <p:nvSpPr>
          <p:cNvPr id="8" name="5 - TextBox"/>
          <p:cNvSpPr txBox="1"/>
          <p:nvPr/>
        </p:nvSpPr>
        <p:spPr>
          <a:xfrm>
            <a:off x="1228725" y="3536350"/>
            <a:ext cx="4543425" cy="300082"/>
          </a:xfrm>
          <a:prstGeom prst="rect">
            <a:avLst/>
          </a:prstGeom>
          <a:noFill/>
        </p:spPr>
        <p:txBody>
          <a:bodyPr wrap="square" rtlCol="0">
            <a:spAutoFit/>
          </a:bodyPr>
          <a:lstStyle/>
          <a:p>
            <a:endParaRPr lang="el-GR" sz="675" dirty="0" smtClean="0">
              <a:solidFill>
                <a:srgbClr val="002060"/>
              </a:solidFill>
              <a:latin typeface="Verdana" pitchFamily="34" charset="0"/>
              <a:ea typeface="Verdana" pitchFamily="34" charset="0"/>
              <a:cs typeface="Verdana" pitchFamily="34" charset="0"/>
            </a:endParaRPr>
          </a:p>
          <a:p>
            <a:endParaRPr lang="el-GR" sz="675" dirty="0">
              <a:solidFill>
                <a:srgbClr val="002060"/>
              </a:solidFill>
              <a:latin typeface="Verdana" pitchFamily="34" charset="0"/>
              <a:ea typeface="Verdana" pitchFamily="34" charset="0"/>
              <a:cs typeface="Verdana" pitchFamily="34" charset="0"/>
            </a:endParaRPr>
          </a:p>
        </p:txBody>
      </p:sp>
      <p:pic>
        <p:nvPicPr>
          <p:cNvPr id="16" name="Εικόνα 15"/>
          <p:cNvPicPr/>
          <p:nvPr/>
        </p:nvPicPr>
        <p:blipFill>
          <a:blip r:embed="rId3" cstate="print">
            <a:extLst>
              <a:ext uri="{28A0092B-C50C-407E-A947-70E740481C1C}">
                <a14:useLocalDpi xmlns:a14="http://schemas.microsoft.com/office/drawing/2010/main" val="0"/>
              </a:ext>
            </a:extLst>
          </a:blip>
          <a:stretch>
            <a:fillRect/>
          </a:stretch>
        </p:blipFill>
        <p:spPr>
          <a:xfrm>
            <a:off x="1262823" y="1355788"/>
            <a:ext cx="634194" cy="656393"/>
          </a:xfrm>
          <a:prstGeom prst="rect">
            <a:avLst/>
          </a:prstGeom>
        </p:spPr>
      </p:pic>
      <p:sp>
        <p:nvSpPr>
          <p:cNvPr id="2" name="Ορθογώνιο 1"/>
          <p:cNvSpPr/>
          <p:nvPr/>
        </p:nvSpPr>
        <p:spPr>
          <a:xfrm>
            <a:off x="1897017" y="1406985"/>
            <a:ext cx="3694158" cy="553998"/>
          </a:xfrm>
          <a:prstGeom prst="rect">
            <a:avLst/>
          </a:prstGeom>
        </p:spPr>
        <p:txBody>
          <a:bodyPr wrap="square">
            <a:spAutoFit/>
          </a:bodyPr>
          <a:lstStyle/>
          <a:p>
            <a:pPr algn="just"/>
            <a:r>
              <a:rPr lang="el-GR" sz="1000" b="1" spc="20" dirty="0">
                <a:solidFill>
                  <a:srgbClr val="2F5496"/>
                </a:solidFill>
                <a:latin typeface="Arial" panose="020B0604020202020204" pitchFamily="34" charset="0"/>
                <a:ea typeface="Times New Roman" panose="02020603050405020304" pitchFamily="18" charset="0"/>
              </a:rPr>
              <a:t>Ενίσχυση Μικρών και Πολύ Μικρών Επιχειρήσεων που επλήγησαν από την πανδημία Covid-19 στην Δυτική Μακεδονία</a:t>
            </a:r>
            <a:endParaRPr lang="el-GR" sz="1000" dirty="0"/>
          </a:p>
        </p:txBody>
      </p:sp>
      <p:pic>
        <p:nvPicPr>
          <p:cNvPr id="12" name="Εικόνα 11" descr="C:\Users\MARIA\Desktop\KEPA KAMPANIES\KAMPANIA DM TELIKH\ΛΟΓΟΤΥΠΑ ΦΟΡΕΩΝ\TRIPLETA.jpg"/>
          <p:cNvPicPr/>
          <p:nvPr/>
        </p:nvPicPr>
        <p:blipFill>
          <a:blip r:embed="rId4"/>
          <a:srcRect/>
          <a:stretch>
            <a:fillRect/>
          </a:stretch>
        </p:blipFill>
        <p:spPr bwMode="auto">
          <a:xfrm>
            <a:off x="1848667" y="455890"/>
            <a:ext cx="3303540" cy="572776"/>
          </a:xfrm>
          <a:prstGeom prst="rect">
            <a:avLst/>
          </a:prstGeom>
          <a:noFill/>
          <a:ln w="9525">
            <a:noFill/>
            <a:miter lim="800000"/>
            <a:headEnd/>
            <a:tailEnd/>
          </a:ln>
        </p:spPr>
      </p:pic>
      <p:pic>
        <p:nvPicPr>
          <p:cNvPr id="9" name="8 - Εικόνα" descr="Tripleta_ETPA.jpg"/>
          <p:cNvPicPr>
            <a:picLocks noChangeAspect="1"/>
          </p:cNvPicPr>
          <p:nvPr/>
        </p:nvPicPr>
        <p:blipFill>
          <a:blip r:embed="rId5"/>
          <a:stretch>
            <a:fillRect/>
          </a:stretch>
        </p:blipFill>
        <p:spPr>
          <a:xfrm>
            <a:off x="1383030" y="3836432"/>
            <a:ext cx="4389120" cy="968188"/>
          </a:xfrm>
          <a:prstGeom prst="rect">
            <a:avLst/>
          </a:prstGeom>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133</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Verdana</vt:lpstr>
      <vt:lpstr>Θέμα του Office</vt:lpstr>
      <vt:lpstr>Παρουσίαση του PowerPoint</vt:lpstr>
    </vt:vector>
  </TitlesOfParts>
  <Company>KEPA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Pantelis</cp:lastModifiedBy>
  <cp:revision>28</cp:revision>
  <dcterms:created xsi:type="dcterms:W3CDTF">2019-10-24T12:02:18Z</dcterms:created>
  <dcterms:modified xsi:type="dcterms:W3CDTF">2021-04-17T14:53:35Z</dcterms:modified>
</cp:coreProperties>
</file>